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12"/>
  </p:notesMasterIdLst>
  <p:sldIdLst>
    <p:sldId id="257" r:id="rId2"/>
    <p:sldId id="260" r:id="rId3"/>
    <p:sldId id="258" r:id="rId4"/>
    <p:sldId id="270" r:id="rId5"/>
    <p:sldId id="271" r:id="rId6"/>
    <p:sldId id="272" r:id="rId7"/>
    <p:sldId id="273" r:id="rId8"/>
    <p:sldId id="274" r:id="rId9"/>
    <p:sldId id="275" r:id="rId10"/>
    <p:sldId id="269" r:id="rId11"/>
  </p:sldIdLst>
  <p:sldSz cx="12192000" cy="6858000"/>
  <p:notesSz cx="6858000" cy="9144000"/>
  <p:embeddedFontLst>
    <p:embeddedFont>
      <p:font typeface="Malgun Gothic" panose="020B0503020000020004" pitchFamily="34" charset="-12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나눔스퀘어 ExtraBold" panose="020B0600000101010101" pitchFamily="34" charset="-127"/>
      <p:bold r:id="rId19"/>
    </p:embeddedFont>
    <p:embeddedFont>
      <p:font typeface="Malgun Gothic" panose="020B0503020000020004" pitchFamily="34" charset="-127"/>
      <p:regular r:id="rId13"/>
      <p:bold r:id="rId14"/>
    </p:embeddedFont>
    <p:embeddedFont>
      <p:font typeface="나눔스퀘어 Bold" panose="020B0600000101010101" pitchFamily="34" charset="-127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CECE"/>
    <a:srgbClr val="8DBABD"/>
    <a:srgbClr val="634EEA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5" autoAdjust="0"/>
    <p:restoredTop sz="95197" autoAdjust="0"/>
  </p:normalViewPr>
  <p:slideViewPr>
    <p:cSldViewPr snapToGrid="0">
      <p:cViewPr varScale="1">
        <p:scale>
          <a:sx n="83" d="100"/>
          <a:sy n="83" d="100"/>
        </p:scale>
        <p:origin x="6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평균 강수량 </a:t>
            </a:r>
            <a:r>
              <a:rPr lang="ko-KR" altLang="en-US" dirty="0" err="1" smtClean="0"/>
              <a:t>아노말리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인도양에서 대류 현상이 발생하기 시작하여 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538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44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823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287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666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833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58553" y="2211991"/>
            <a:ext cx="104839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/>
              <a:t>Madden–Julian Oscillation(MJO)</a:t>
            </a:r>
            <a:r>
              <a:rPr lang="ko-KR" altLang="en-US" sz="4800" b="1" dirty="0"/>
              <a:t>와 </a:t>
            </a:r>
            <a:endParaRPr lang="en-US" altLang="ko-KR" sz="4800" b="1" dirty="0"/>
          </a:p>
          <a:p>
            <a:pPr algn="ctr"/>
            <a:r>
              <a:rPr lang="ko-KR" altLang="en-US" sz="4800" b="1" dirty="0"/>
              <a:t>서울 지표 오존 농도의 상관성 분석</a:t>
            </a:r>
            <a:endParaRPr lang="ko-KR" altLang="en-US" sz="4800" dirty="0"/>
          </a:p>
        </p:txBody>
      </p:sp>
      <p:sp>
        <p:nvSpPr>
          <p:cNvPr id="3" name="직사각형 2"/>
          <p:cNvSpPr/>
          <p:nvPr/>
        </p:nvSpPr>
        <p:spPr>
          <a:xfrm>
            <a:off x="4010865" y="3982720"/>
            <a:ext cx="4179337" cy="497840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지구환경과학부 </a:t>
            </a:r>
            <a:r>
              <a:rPr lang="en-US" altLang="ko-KR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2014-11063 </a:t>
            </a:r>
            <a:r>
              <a:rPr lang="ko-KR" altLang="en-US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곽태예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8376" y="2447473"/>
            <a:ext cx="44552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곽태예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649404" y="627893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1289413" y="1704675"/>
            <a:ext cx="879536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8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Introduction</a:t>
            </a:r>
            <a:endParaRPr lang="en-US" altLang="ko-KR" sz="28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8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Data &amp; Methods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8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Results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8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Summary</a:t>
            </a:r>
            <a:endParaRPr lang="en-US" altLang="ko-KR" sz="28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333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1"/>
            <a:ext cx="2438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Introduction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36" y="1307182"/>
            <a:ext cx="5225851" cy="44385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7491" y="3743820"/>
            <a:ext cx="5336101" cy="1892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868131" y="5902036"/>
            <a:ext cx="402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국립환경연구원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오존의 이해와 대응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1"/>
            <a:ext cx="2438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Introduction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4701208" y="1327502"/>
            <a:ext cx="6584817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altLang="ko-KR" sz="2400" b="1" dirty="0"/>
              <a:t>Madden-Julian Oscillation (MJO)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endParaRPr lang="en-US" dirty="0"/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dirty="0" smtClean="0"/>
              <a:t>Madden‐Julian oscillation (MJO; Madden &amp; Julian, 1994)</a:t>
            </a:r>
            <a:r>
              <a:rPr lang="ko-KR" altLang="en-US" dirty="0" smtClean="0"/>
              <a:t>는 적도 지역에서 </a:t>
            </a:r>
            <a:r>
              <a:rPr lang="en-US" altLang="ko-KR" dirty="0" smtClean="0"/>
              <a:t>30-90</a:t>
            </a:r>
            <a:r>
              <a:rPr lang="ko-KR" altLang="en-US" dirty="0" smtClean="0"/>
              <a:t>일 주기로 계절 내 진동을 갖고 일어나는 대기현상으로서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바람장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기압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강수 등의 변화가 적도를 따라 동쪽으로 이동하는 </a:t>
            </a:r>
            <a:r>
              <a:rPr lang="en-US" altLang="ko-KR" dirty="0" smtClean="0"/>
              <a:t>mesoscale </a:t>
            </a:r>
            <a:r>
              <a:rPr lang="ko-KR" altLang="en-US" dirty="0" smtClean="0"/>
              <a:t>대류의 집합</a:t>
            </a:r>
            <a:endParaRPr lang="en-US" altLang="ko-KR" dirty="0" smtClean="0"/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altLang="ko-KR" dirty="0" smtClean="0"/>
              <a:t>MJO</a:t>
            </a:r>
            <a:r>
              <a:rPr lang="ko-KR" altLang="en-US" dirty="0" smtClean="0"/>
              <a:t>의 대류 현상에 의해 형성된 </a:t>
            </a:r>
            <a:r>
              <a:rPr lang="en-US" altLang="ko-KR" dirty="0" err="1" smtClean="0"/>
              <a:t>Rossby</a:t>
            </a:r>
            <a:r>
              <a:rPr lang="en-US" altLang="ko-KR" dirty="0" smtClean="0"/>
              <a:t> wave</a:t>
            </a:r>
            <a:r>
              <a:rPr lang="ko-KR" altLang="en-US" dirty="0" smtClean="0"/>
              <a:t> </a:t>
            </a:r>
            <a:r>
              <a:rPr lang="en-US" altLang="ko-KR" dirty="0" smtClean="0"/>
              <a:t>train</a:t>
            </a:r>
            <a:r>
              <a:rPr lang="ko-KR" altLang="en-US" dirty="0" smtClean="0"/>
              <a:t>을 통해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동아시아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유럽</a:t>
            </a:r>
            <a:r>
              <a:rPr lang="en-US" altLang="ko-KR" dirty="0" smtClean="0"/>
              <a:t>, </a:t>
            </a:r>
            <a:r>
              <a:rPr lang="ko-KR" altLang="en-US" dirty="0" smtClean="0"/>
              <a:t>북아메리카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심지어 남극까지 영향을 미친다</a:t>
            </a:r>
            <a:r>
              <a:rPr lang="en-US" altLang="ko-KR" dirty="0" smtClean="0"/>
              <a:t>. </a:t>
            </a:r>
            <a:r>
              <a:rPr lang="en-US" dirty="0" err="1" smtClean="0"/>
              <a:t>Jeong</a:t>
            </a:r>
            <a:r>
              <a:rPr lang="en-US" dirty="0" smtClean="0"/>
              <a:t> et al. (2008)</a:t>
            </a:r>
            <a:r>
              <a:rPr lang="ko-KR" altLang="en-US" dirty="0" smtClean="0"/>
              <a:t>은 겨울철 </a:t>
            </a:r>
            <a:r>
              <a:rPr lang="en-US" altLang="ko-KR" dirty="0" smtClean="0"/>
              <a:t>MJO</a:t>
            </a:r>
            <a:r>
              <a:rPr lang="ko-KR" altLang="en-US" dirty="0" smtClean="0"/>
              <a:t>의 위상에 따라 동아시아 강수량이 변화함을 보였다</a:t>
            </a:r>
            <a:r>
              <a:rPr lang="en-US" altLang="ko-KR" dirty="0" smtClean="0"/>
              <a:t>.</a:t>
            </a:r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ko-KR" altLang="en-US" dirty="0" smtClean="0"/>
              <a:t>따라서 본 연구는 </a:t>
            </a:r>
            <a:r>
              <a:rPr lang="en-US" altLang="ko-KR" dirty="0" smtClean="0"/>
              <a:t>MJO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위상별</a:t>
            </a:r>
            <a:r>
              <a:rPr lang="ko-KR" altLang="en-US" dirty="0" smtClean="0"/>
              <a:t> 서울 지표 오존 농도를 구하고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강수량과 일사량과 </a:t>
            </a:r>
            <a:r>
              <a:rPr lang="en-US" altLang="ko-KR" dirty="0" smtClean="0"/>
              <a:t>MJO</a:t>
            </a:r>
            <a:r>
              <a:rPr lang="ko-KR" altLang="en-US" dirty="0" smtClean="0"/>
              <a:t>와의 관계를 통해 그 상관성을 분석하고자 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12" y="1302405"/>
            <a:ext cx="4057575" cy="54579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1208" y="1843712"/>
            <a:ext cx="6548851" cy="4867500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4271327" y="6372658"/>
            <a:ext cx="2596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i="1" dirty="0" smtClean="0"/>
              <a:t>Zhang (2013)</a:t>
            </a:r>
            <a:r>
              <a:rPr lang="en-US" altLang="ko-KR" sz="1600" dirty="0" smtClean="0"/>
              <a:t> </a:t>
            </a:r>
            <a:endParaRPr lang="ko-KR" altLang="en-US" sz="1600" dirty="0"/>
          </a:p>
        </p:txBody>
      </p:sp>
      <p:sp>
        <p:nvSpPr>
          <p:cNvPr id="14" name="직사각형 13"/>
          <p:cNvSpPr/>
          <p:nvPr/>
        </p:nvSpPr>
        <p:spPr>
          <a:xfrm>
            <a:off x="8228455" y="6541935"/>
            <a:ext cx="30395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i="1" dirty="0" err="1" smtClean="0"/>
              <a:t>서경환</a:t>
            </a:r>
            <a:r>
              <a:rPr lang="en-US" altLang="ko-KR" sz="1600" i="1" dirty="0" smtClean="0"/>
              <a:t>, </a:t>
            </a:r>
            <a:r>
              <a:rPr lang="ko-KR" altLang="en-US" sz="1600" i="1" dirty="0" smtClean="0"/>
              <a:t>네이버 사전에서 변형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0748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1"/>
            <a:ext cx="33361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Data &amp; </a:t>
            </a:r>
            <a:r>
              <a:rPr lang="en-US" altLang="ko-KR" sz="32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Methods</a:t>
            </a:r>
            <a:endParaRPr lang="en-US" altLang="ko-KR" sz="32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00419" y="1815734"/>
            <a:ext cx="1167317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defTabSz="2479437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기상청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(KMA) : </a:t>
            </a:r>
            <a:r>
              <a:rPr lang="ko-KR" altLang="en-US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강수량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, </a:t>
            </a:r>
            <a:r>
              <a:rPr lang="ko-KR" altLang="en-US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일사량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, </a:t>
            </a:r>
            <a:r>
              <a:rPr lang="ko-KR" altLang="en-US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일조시간 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(1 station)</a:t>
            </a:r>
          </a:p>
          <a:p>
            <a:pPr marL="514350" indent="-514350" defTabSz="2479437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환경부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(MOE)</a:t>
            </a:r>
            <a:r>
              <a:rPr lang="ko-KR" altLang="en-US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 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: </a:t>
            </a:r>
            <a:r>
              <a:rPr lang="ko-KR" altLang="en-US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지표 </a:t>
            </a:r>
            <a:r>
              <a:rPr lang="ko-KR" altLang="en-US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오존 농도 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(</a:t>
            </a:r>
            <a:r>
              <a:rPr lang="ko-KR" altLang="en-US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서울의 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25 stations)</a:t>
            </a:r>
          </a:p>
          <a:p>
            <a:pPr marL="514350" indent="-514350" defTabSz="2479437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미국 해양 </a:t>
            </a:r>
            <a:r>
              <a:rPr lang="ko-KR" altLang="en-US" sz="2400" dirty="0" err="1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대기청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(NOAA) : The OLR MJO Index (OMI) </a:t>
            </a:r>
            <a:endParaRPr lang="en-US" altLang="ko-KR" sz="2400" dirty="0" smtClean="0">
              <a:solidFill>
                <a:prstClr val="black"/>
              </a:solidFill>
              <a:latin typeface="Calibri" panose="020F0502020204030204"/>
              <a:cs typeface="Calibri" panose="020F0502020204030204" pitchFamily="34" charset="0"/>
            </a:endParaRPr>
          </a:p>
          <a:p>
            <a:pPr defTabSz="2479437">
              <a:lnSpc>
                <a:spcPct val="90000"/>
              </a:lnSpc>
              <a:spcAft>
                <a:spcPts val="1200"/>
              </a:spcAft>
            </a:pPr>
            <a:endParaRPr lang="en-US" altLang="ko-KR" sz="2400" dirty="0" smtClean="0">
              <a:solidFill>
                <a:prstClr val="black"/>
              </a:solidFill>
              <a:latin typeface="Calibri" panose="020F0502020204030204"/>
              <a:cs typeface="Calibri" panose="020F0502020204030204" pitchFamily="34" charset="0"/>
            </a:endParaRPr>
          </a:p>
          <a:p>
            <a:pPr marL="514350" indent="-514350" defTabSz="2479437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서울 </a:t>
            </a: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25</a:t>
            </a:r>
            <a:r>
              <a:rPr lang="ko-KR" altLang="en-US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개 관측소의 평균으로 오존의 </a:t>
            </a: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daily peak </a:t>
            </a:r>
            <a:r>
              <a:rPr lang="ko-KR" altLang="en-US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농도를 구함</a:t>
            </a: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. (1</a:t>
            </a:r>
            <a:r>
              <a:rPr lang="ko-KR" altLang="en-US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시</a:t>
            </a: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~4</a:t>
            </a:r>
            <a:r>
              <a:rPr lang="ko-KR" altLang="en-US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시 평균</a:t>
            </a: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)</a:t>
            </a:r>
          </a:p>
          <a:p>
            <a:pPr marL="514350" indent="-514350" defTabSz="2479437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강수빈도 </a:t>
            </a: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: </a:t>
            </a:r>
            <a:r>
              <a:rPr lang="en-US" altLang="ko-KR" sz="2400" dirty="0" err="1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Prcp</a:t>
            </a: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 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&gt;= 0.1 mm/day  ~ 1   /  </a:t>
            </a:r>
            <a:r>
              <a:rPr lang="en-US" altLang="ko-KR" sz="2400" dirty="0" err="1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Prcp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. &lt; 0.1 mm/day ~ -</a:t>
            </a: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1</a:t>
            </a:r>
            <a:endParaRPr lang="en-US" altLang="ko-KR" sz="2400" dirty="0" smtClean="0">
              <a:solidFill>
                <a:prstClr val="black"/>
              </a:solidFill>
              <a:latin typeface="Calibri" panose="020F0502020204030204"/>
              <a:cs typeface="Arial" panose="020B0604020202020204" pitchFamily="34" charset="0"/>
            </a:endParaRPr>
          </a:p>
          <a:p>
            <a:pPr marL="514350" indent="-514350" defTabSz="2479437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Period : 2001-2018 (DJFM), Used more than 75</a:t>
            </a:r>
            <a:r>
              <a:rPr lang="en-US" altLang="ko-KR" sz="2400" baseline="300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th</a:t>
            </a: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 percent filled station data</a:t>
            </a:r>
            <a:endParaRPr lang="en-US" altLang="ko-KR" sz="2400" dirty="0" smtClean="0">
              <a:solidFill>
                <a:prstClr val="black"/>
              </a:solidFill>
              <a:latin typeface="Calibri" panose="020F0502020204030204"/>
              <a:cs typeface="Arial" panose="020B0604020202020204" pitchFamily="34" charset="0"/>
            </a:endParaRPr>
          </a:p>
          <a:p>
            <a:pPr marL="514350" indent="-514350" defTabSz="2479437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Anomaly : Raw daily data – daily climatology</a:t>
            </a:r>
          </a:p>
          <a:p>
            <a:pPr marL="514350" indent="-514350" defTabSz="2479437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Filter : Low pass filter (Low cut : 10 days)</a:t>
            </a:r>
          </a:p>
          <a:p>
            <a:pPr marL="514350" indent="-514350" defTabSz="2479437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prstClr val="black"/>
                </a:solidFill>
                <a:latin typeface="Calibri" panose="020F0502020204030204"/>
                <a:cs typeface="Calibri" panose="020F0502020204030204" pitchFamily="34" charset="0"/>
              </a:rPr>
              <a:t>Lag : 5 days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10776" y="1292515"/>
            <a:ext cx="865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Data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61574" y="3194139"/>
            <a:ext cx="1483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95764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1"/>
            <a:ext cx="16514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8972" t="22278" r="2309" b="16411"/>
          <a:stretch/>
        </p:blipFill>
        <p:spPr>
          <a:xfrm>
            <a:off x="693114" y="1234212"/>
            <a:ext cx="10159018" cy="4762808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114" y="1262749"/>
            <a:ext cx="10089613" cy="4846479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36209" y="5997020"/>
            <a:ext cx="9872827" cy="567811"/>
          </a:xfrm>
          <a:prstGeom prst="rect">
            <a:avLst/>
          </a:prstGeom>
          <a:solidFill>
            <a:srgbClr val="ECF3FA"/>
          </a:solidFill>
        </p:spPr>
        <p:txBody>
          <a:bodyPr wrap="square" lIns="144000" tIns="144000" rIns="144000" bIns="144000" rtlCol="0">
            <a:spAutoFit/>
          </a:bodyPr>
          <a:lstStyle/>
          <a:p>
            <a:r>
              <a:rPr lang="en-US" altLang="ko-KR" b="1" dirty="0"/>
              <a:t>Figure </a:t>
            </a:r>
            <a:r>
              <a:rPr lang="en-US" altLang="ko-KR" b="1" dirty="0" smtClean="0"/>
              <a:t>1, 2</a:t>
            </a:r>
            <a:r>
              <a:rPr lang="en-US" altLang="ko-KR" dirty="0" smtClean="0"/>
              <a:t> </a:t>
            </a:r>
            <a:r>
              <a:rPr lang="ko-KR" altLang="en-US" dirty="0" smtClean="0"/>
              <a:t>서울 </a:t>
            </a:r>
            <a:r>
              <a:rPr lang="en-US" altLang="ko-KR" dirty="0" smtClean="0"/>
              <a:t>25</a:t>
            </a:r>
            <a:r>
              <a:rPr lang="ko-KR" altLang="en-US" dirty="0" smtClean="0"/>
              <a:t>개 관측소의 </a:t>
            </a:r>
            <a:r>
              <a:rPr lang="en-US" altLang="ko-KR" dirty="0" smtClean="0"/>
              <a:t>MJO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위상별</a:t>
            </a:r>
            <a:r>
              <a:rPr lang="ko-KR" altLang="en-US" dirty="0" smtClean="0"/>
              <a:t> 지표의 오존 피크 농도 </a:t>
            </a:r>
            <a:r>
              <a:rPr lang="ko-KR" altLang="en-US" dirty="0" err="1" smtClean="0"/>
              <a:t>아노말리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80877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1"/>
            <a:ext cx="16514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662227" y="1247017"/>
            <a:ext cx="10412173" cy="5380234"/>
            <a:chOff x="10660300" y="17424077"/>
            <a:chExt cx="10803799" cy="8874539"/>
          </a:xfrm>
        </p:grpSpPr>
        <p:sp>
          <p:nvSpPr>
            <p:cNvPr id="14" name="TextBox 13"/>
            <p:cNvSpPr txBox="1"/>
            <p:nvPr/>
          </p:nvSpPr>
          <p:spPr>
            <a:xfrm>
              <a:off x="10843738" y="24803592"/>
              <a:ext cx="10620361" cy="1495024"/>
            </a:xfrm>
            <a:prstGeom prst="rect">
              <a:avLst/>
            </a:prstGeom>
            <a:solidFill>
              <a:srgbClr val="ECF3FA"/>
            </a:solidFill>
          </p:spPr>
          <p:txBody>
            <a:bodyPr wrap="square" lIns="144000" tIns="144000" rIns="144000" bIns="144000" rtlCol="0">
              <a:spAutoFit/>
            </a:bodyPr>
            <a:lstStyle/>
            <a:p>
              <a:r>
                <a:rPr lang="en-US" altLang="ko-KR" sz="2000" b="1" dirty="0"/>
                <a:t>Figure </a:t>
              </a:r>
              <a:r>
                <a:rPr lang="en-US" altLang="ko-KR" sz="2000" b="1" dirty="0" smtClean="0"/>
                <a:t>3. </a:t>
              </a:r>
              <a:r>
                <a:rPr lang="ko-KR" altLang="en-US" sz="2000" dirty="0" smtClean="0"/>
                <a:t>오존 피크 농도</a:t>
              </a:r>
              <a:r>
                <a:rPr lang="en-US" altLang="ko-KR" sz="2000" dirty="0" smtClean="0"/>
                <a:t>(</a:t>
              </a:r>
              <a:r>
                <a:rPr lang="ko-KR" altLang="en-US" sz="2000" dirty="0" smtClean="0"/>
                <a:t>붉은 색 그래프</a:t>
              </a:r>
              <a:r>
                <a:rPr lang="en-US" altLang="ko-KR" sz="2000" dirty="0" smtClean="0"/>
                <a:t>)</a:t>
              </a:r>
              <a:r>
                <a:rPr lang="ko-KR" altLang="en-US" sz="2000" dirty="0" smtClean="0"/>
                <a:t>와 </a:t>
              </a:r>
              <a:r>
                <a:rPr lang="en-US" altLang="ko-KR" sz="2000" dirty="0" smtClean="0"/>
                <a:t>(a) </a:t>
              </a:r>
              <a:r>
                <a:rPr lang="ko-KR" altLang="en-US" sz="2000" dirty="0" smtClean="0"/>
                <a:t>강수 빈도</a:t>
              </a:r>
              <a:r>
                <a:rPr lang="en-US" altLang="ko-KR" sz="2000" dirty="0" smtClean="0"/>
                <a:t>, (b) </a:t>
              </a:r>
              <a:r>
                <a:rPr lang="ko-KR" altLang="en-US" sz="2000" dirty="0" smtClean="0"/>
                <a:t>강수량</a:t>
              </a:r>
              <a:r>
                <a:rPr lang="en-US" altLang="ko-KR" sz="2000" dirty="0" smtClean="0"/>
                <a:t>, (c) </a:t>
              </a:r>
              <a:r>
                <a:rPr lang="ko-KR" altLang="en-US" sz="2000" dirty="0" smtClean="0"/>
                <a:t>일사량</a:t>
              </a:r>
              <a:r>
                <a:rPr lang="en-US" altLang="ko-KR" sz="2000" dirty="0"/>
                <a:t> </a:t>
              </a:r>
              <a:r>
                <a:rPr lang="en-US" altLang="ko-KR" sz="2000" dirty="0" smtClean="0"/>
                <a:t>(d) </a:t>
              </a:r>
              <a:r>
                <a:rPr lang="ko-KR" altLang="en-US" sz="2000" dirty="0" smtClean="0"/>
                <a:t>일조시간 </a:t>
              </a:r>
              <a:r>
                <a:rPr lang="en-US" altLang="ko-KR" sz="2000" dirty="0" smtClean="0"/>
                <a:t>(</a:t>
              </a:r>
              <a:r>
                <a:rPr lang="ko-KR" altLang="en-US" sz="2000" dirty="0" smtClean="0"/>
                <a:t>파란 색 그래프</a:t>
              </a:r>
              <a:r>
                <a:rPr lang="en-US" altLang="ko-KR" sz="2000" dirty="0" smtClean="0"/>
                <a:t>)</a:t>
              </a:r>
              <a:endParaRPr lang="en-US" altLang="ko-KR" sz="2000" dirty="0"/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3"/>
            <a:srcRect l="5383" t="9514" r="28848" b="13905"/>
            <a:stretch/>
          </p:blipFill>
          <p:spPr>
            <a:xfrm>
              <a:off x="15981595" y="17431561"/>
              <a:ext cx="5390103" cy="353036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4"/>
            <a:srcRect l="5253" t="9970" r="28849" b="10941"/>
            <a:stretch/>
          </p:blipFill>
          <p:spPr>
            <a:xfrm>
              <a:off x="10660300" y="17424077"/>
              <a:ext cx="5416179" cy="3656448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5"/>
            <a:srcRect l="5203" t="9662" r="28714" b="12560"/>
            <a:stretch/>
          </p:blipFill>
          <p:spPr>
            <a:xfrm>
              <a:off x="10699382" y="21116207"/>
              <a:ext cx="5377097" cy="3559869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6"/>
            <a:srcRect l="5703" t="9958" r="29380" b="11969"/>
            <a:stretch/>
          </p:blipFill>
          <p:spPr>
            <a:xfrm>
              <a:off x="16125191" y="21080525"/>
              <a:ext cx="5153455" cy="3486355"/>
            </a:xfrm>
            <a:prstGeom prst="rect">
              <a:avLst/>
            </a:prstGeom>
          </p:spPr>
        </p:pic>
        <p:sp>
          <p:nvSpPr>
            <p:cNvPr id="20" name="타원 19"/>
            <p:cNvSpPr/>
            <p:nvPr/>
          </p:nvSpPr>
          <p:spPr>
            <a:xfrm>
              <a:off x="12384911" y="17517188"/>
              <a:ext cx="370390" cy="38121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17715539" y="17517187"/>
              <a:ext cx="370390" cy="38121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17791259" y="21133350"/>
              <a:ext cx="370390" cy="38121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타원 22"/>
            <p:cNvSpPr/>
            <p:nvPr/>
          </p:nvSpPr>
          <p:spPr>
            <a:xfrm>
              <a:off x="12443731" y="21208361"/>
              <a:ext cx="370390" cy="38121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966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1"/>
            <a:ext cx="16514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Results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8972" t="22278" r="2309" b="16411"/>
          <a:stretch/>
        </p:blipFill>
        <p:spPr>
          <a:xfrm>
            <a:off x="693114" y="1234211"/>
            <a:ext cx="10658348" cy="4996907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060" y="1573923"/>
            <a:ext cx="10585532" cy="508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84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1"/>
            <a:ext cx="21043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Summary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75919" y="1573923"/>
            <a:ext cx="10234973" cy="2019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cs typeface="Calibri" panose="020F0502020204030204" pitchFamily="34" charset="0"/>
              </a:rPr>
              <a:t>오존 피크 농도는 </a:t>
            </a:r>
            <a:r>
              <a:rPr lang="en-US" altLang="ko-KR" sz="1600" dirty="0" smtClean="0">
                <a:cs typeface="Calibri" panose="020F0502020204030204" pitchFamily="34" charset="0"/>
              </a:rPr>
              <a:t>MJO </a:t>
            </a:r>
            <a:r>
              <a:rPr lang="ko-KR" altLang="en-US" sz="1600" dirty="0" smtClean="0">
                <a:cs typeface="Calibri" panose="020F0502020204030204" pitchFamily="34" charset="0"/>
              </a:rPr>
              <a:t>위상 </a:t>
            </a:r>
            <a:r>
              <a:rPr lang="en-US" altLang="ko-KR" sz="1600" dirty="0" smtClean="0">
                <a:cs typeface="Calibri" panose="020F0502020204030204" pitchFamily="34" charset="0"/>
              </a:rPr>
              <a:t>2, 3</a:t>
            </a:r>
            <a:r>
              <a:rPr lang="ko-KR" altLang="en-US" sz="1600" dirty="0" smtClean="0">
                <a:cs typeface="Calibri" panose="020F0502020204030204" pitchFamily="34" charset="0"/>
              </a:rPr>
              <a:t>일 때 대체로 높고</a:t>
            </a:r>
            <a:r>
              <a:rPr lang="en-US" altLang="ko-KR" sz="1600" dirty="0" smtClean="0">
                <a:cs typeface="Calibri" panose="020F0502020204030204" pitchFamily="34" charset="0"/>
              </a:rPr>
              <a:t>, </a:t>
            </a:r>
            <a:r>
              <a:rPr lang="ko-KR" altLang="en-US" sz="1600" dirty="0" smtClean="0">
                <a:cs typeface="Calibri" panose="020F0502020204030204" pitchFamily="34" charset="0"/>
              </a:rPr>
              <a:t>위상 </a:t>
            </a:r>
            <a:r>
              <a:rPr lang="en-US" altLang="ko-KR" sz="1600" dirty="0" smtClean="0">
                <a:cs typeface="Calibri" panose="020F0502020204030204" pitchFamily="34" charset="0"/>
              </a:rPr>
              <a:t>6, 7</a:t>
            </a:r>
            <a:r>
              <a:rPr lang="ko-KR" altLang="en-US" sz="1600" dirty="0" smtClean="0">
                <a:cs typeface="Calibri" panose="020F0502020204030204" pitchFamily="34" charset="0"/>
              </a:rPr>
              <a:t>에서 낮은 </a:t>
            </a:r>
            <a:r>
              <a:rPr lang="ko-KR" altLang="en-US" sz="1600" dirty="0" err="1" smtClean="0">
                <a:cs typeface="Calibri" panose="020F0502020204030204" pitchFamily="34" charset="0"/>
              </a:rPr>
              <a:t>아노말리를</a:t>
            </a:r>
            <a:r>
              <a:rPr lang="ko-KR" altLang="en-US" sz="1600" dirty="0" smtClean="0">
                <a:cs typeface="Calibri" panose="020F0502020204030204" pitchFamily="34" charset="0"/>
              </a:rPr>
              <a:t> 보인다</a:t>
            </a:r>
            <a:r>
              <a:rPr lang="en-US" altLang="ko-KR" sz="1600" dirty="0" smtClean="0">
                <a:cs typeface="Calibri" panose="020F0502020204030204" pitchFamily="34" charset="0"/>
              </a:rPr>
              <a:t>. </a:t>
            </a:r>
            <a:r>
              <a:rPr lang="ko-KR" altLang="en-US" sz="1600" dirty="0" smtClean="0">
                <a:cs typeface="Calibri" panose="020F0502020204030204" pitchFamily="34" charset="0"/>
              </a:rPr>
              <a:t>이러한 경향은 특정한 지점이 아닌 서울 </a:t>
            </a:r>
            <a:r>
              <a:rPr lang="en-US" altLang="ko-KR" sz="1600" dirty="0" smtClean="0">
                <a:cs typeface="Calibri" panose="020F0502020204030204" pitchFamily="34" charset="0"/>
              </a:rPr>
              <a:t>25</a:t>
            </a:r>
            <a:r>
              <a:rPr lang="ko-KR" altLang="en-US" sz="1600" dirty="0" smtClean="0">
                <a:cs typeface="Calibri" panose="020F0502020204030204" pitchFamily="34" charset="0"/>
              </a:rPr>
              <a:t>개 관측소에서 유사하게 나타나는 것으로 보인다</a:t>
            </a:r>
            <a:r>
              <a:rPr lang="en-US" altLang="ko-KR" sz="1600" dirty="0" smtClean="0">
                <a:cs typeface="Calibri" panose="020F0502020204030204" pitchFamily="34" charset="0"/>
              </a:rPr>
              <a:t>.</a:t>
            </a:r>
          </a:p>
          <a:p>
            <a:pPr marL="514350" indent="-5143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cs typeface="Calibri" panose="020F0502020204030204" pitchFamily="34" charset="0"/>
              </a:rPr>
              <a:t>오존 피크 농도와 강수량</a:t>
            </a:r>
            <a:r>
              <a:rPr lang="en-US" altLang="ko-KR" sz="1600" dirty="0" smtClean="0">
                <a:cs typeface="Calibri" panose="020F0502020204030204" pitchFamily="34" charset="0"/>
              </a:rPr>
              <a:t>, </a:t>
            </a:r>
            <a:r>
              <a:rPr lang="ko-KR" altLang="en-US" sz="1600" dirty="0" smtClean="0">
                <a:cs typeface="Calibri" panose="020F0502020204030204" pitchFamily="34" charset="0"/>
              </a:rPr>
              <a:t>강수 빈도 사이에는 어느 정도 반비례하는 상관관계가 보이나</a:t>
            </a:r>
            <a:r>
              <a:rPr lang="en-US" altLang="ko-KR" sz="1600" dirty="0" smtClean="0">
                <a:cs typeface="Calibri" panose="020F0502020204030204" pitchFamily="34" charset="0"/>
              </a:rPr>
              <a:t>, </a:t>
            </a:r>
            <a:r>
              <a:rPr lang="ko-KR" altLang="en-US" sz="1600" dirty="0" smtClean="0">
                <a:cs typeface="Calibri" panose="020F0502020204030204" pitchFamily="34" charset="0"/>
              </a:rPr>
              <a:t>일사량과 일조시간과는 특별한 상관관계를 보이지 않는다</a:t>
            </a:r>
            <a:r>
              <a:rPr lang="en-US" altLang="ko-KR" sz="1600" dirty="0" smtClean="0">
                <a:cs typeface="Calibri" panose="020F0502020204030204" pitchFamily="34" charset="0"/>
              </a:rPr>
              <a:t>. MJO</a:t>
            </a:r>
            <a:r>
              <a:rPr lang="ko-KR" altLang="en-US" sz="1600" dirty="0" smtClean="0">
                <a:cs typeface="Calibri" panose="020F0502020204030204" pitchFamily="34" charset="0"/>
              </a:rPr>
              <a:t>의 위상 변화에 대한 오존 농도의 변화를 살펴봤을 때</a:t>
            </a:r>
            <a:r>
              <a:rPr lang="en-US" altLang="ko-KR" sz="1600" dirty="0" smtClean="0">
                <a:cs typeface="Calibri" panose="020F0502020204030204" pitchFamily="34" charset="0"/>
              </a:rPr>
              <a:t>, </a:t>
            </a:r>
            <a:r>
              <a:rPr lang="ko-KR" altLang="en-US" sz="1600" dirty="0" smtClean="0">
                <a:cs typeface="Calibri" panose="020F0502020204030204" pitchFamily="34" charset="0"/>
              </a:rPr>
              <a:t>일사량보다 강수량에 더 민감하게 반응하는 것으로 보인다</a:t>
            </a:r>
            <a:r>
              <a:rPr lang="en-US" altLang="ko-KR" sz="1600" dirty="0" smtClean="0">
                <a:cs typeface="Calibri" panose="020F0502020204030204" pitchFamily="34" charset="0"/>
              </a:rPr>
              <a:t>.</a:t>
            </a:r>
          </a:p>
          <a:p>
            <a:pPr marL="514350" indent="-51435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ko-KR" sz="2800" dirty="0" smtClean="0">
              <a:cs typeface="Calibri" panose="020F0502020204030204" pitchFamily="34" charset="0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56254" y="3153622"/>
            <a:ext cx="10434638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000000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>오존 </a:t>
            </a:r>
            <a:r>
              <a:rPr lang="ko-KR" altLang="en-US" sz="1600" dirty="0">
                <a:solidFill>
                  <a:srgbClr val="000000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>피크 </a:t>
            </a:r>
            <a:r>
              <a:rPr lang="ko-KR" altLang="en-US" sz="1600" dirty="0" smtClean="0">
                <a:solidFill>
                  <a:srgbClr val="000000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>농도는 위상 </a:t>
            </a:r>
            <a:r>
              <a:rPr lang="en-US" altLang="ko-KR" sz="1600" dirty="0">
                <a:solidFill>
                  <a:srgbClr val="000000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>3</a:t>
            </a:r>
            <a:r>
              <a:rPr lang="ko-KR" altLang="en-US" sz="1600" dirty="0">
                <a:solidFill>
                  <a:srgbClr val="000000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>일 때만 </a:t>
            </a:r>
            <a:r>
              <a:rPr lang="en-US" altLang="ko-KR" sz="1600" dirty="0">
                <a:solidFill>
                  <a:srgbClr val="000000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>95% </a:t>
            </a:r>
            <a:r>
              <a:rPr lang="ko-KR" altLang="en-US" sz="1600" dirty="0">
                <a:solidFill>
                  <a:srgbClr val="000000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>신뢰구간에서 </a:t>
            </a:r>
            <a:r>
              <a:rPr lang="ko-KR" altLang="en-US" sz="1600" dirty="0" smtClean="0">
                <a:solidFill>
                  <a:srgbClr val="000000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>유의하였다</a:t>
            </a:r>
            <a:r>
              <a:rPr lang="en-US" altLang="ko-KR" sz="1600" dirty="0" smtClean="0">
                <a:solidFill>
                  <a:srgbClr val="000000"/>
                </a:solidFill>
                <a:latin typeface="Calibri" panose="020F0502020204030204" pitchFamily="34" charset="0"/>
                <a:ea typeface="Malgun Gothic" panose="020B0503020000020004" pitchFamily="34" charset="-127"/>
              </a:rPr>
              <a:t>. </a:t>
            </a:r>
            <a:r>
              <a:rPr lang="en-US" altLang="ko-KR" sz="1600" dirty="0">
                <a:cs typeface="Calibri" panose="020F0502020204030204" pitchFamily="34" charset="0"/>
              </a:rPr>
              <a:t>MJO </a:t>
            </a:r>
            <a:r>
              <a:rPr lang="ko-KR" altLang="en-US" sz="1600" dirty="0">
                <a:cs typeface="Calibri" panose="020F0502020204030204" pitchFamily="34" charset="0"/>
              </a:rPr>
              <a:t>위상</a:t>
            </a:r>
            <a:r>
              <a:rPr lang="en-US" altLang="ko-KR" sz="1600" dirty="0">
                <a:cs typeface="Calibri" panose="020F0502020204030204" pitchFamily="34" charset="0"/>
              </a:rPr>
              <a:t> 3</a:t>
            </a:r>
            <a:r>
              <a:rPr lang="ko-KR" altLang="en-US" sz="1600" dirty="0">
                <a:cs typeface="Calibri" panose="020F0502020204030204" pitchFamily="34" charset="0"/>
              </a:rPr>
              <a:t>일 때</a:t>
            </a:r>
            <a:r>
              <a:rPr lang="en-US" altLang="ko-KR" sz="1600" dirty="0">
                <a:cs typeface="Calibri" panose="020F0502020204030204" pitchFamily="34" charset="0"/>
              </a:rPr>
              <a:t> </a:t>
            </a:r>
            <a:r>
              <a:rPr lang="ko-KR" altLang="en-US" sz="1600" dirty="0">
                <a:cs typeface="Calibri" panose="020F0502020204030204" pitchFamily="34" charset="0"/>
              </a:rPr>
              <a:t>오존 피크 농도는 가장 높고</a:t>
            </a:r>
            <a:r>
              <a:rPr lang="en-US" altLang="ko-KR" sz="1600" dirty="0">
                <a:cs typeface="Calibri" panose="020F0502020204030204" pitchFamily="34" charset="0"/>
              </a:rPr>
              <a:t>, </a:t>
            </a:r>
            <a:r>
              <a:rPr lang="ko-KR" altLang="en-US" sz="1600" dirty="0">
                <a:cs typeface="Calibri" panose="020F0502020204030204" pitchFamily="34" charset="0"/>
              </a:rPr>
              <a:t>강수량은 가장 낮으며</a:t>
            </a:r>
            <a:r>
              <a:rPr lang="en-US" altLang="ko-KR" sz="1600" dirty="0">
                <a:cs typeface="Calibri" panose="020F0502020204030204" pitchFamily="34" charset="0"/>
              </a:rPr>
              <a:t>, </a:t>
            </a:r>
            <a:r>
              <a:rPr lang="ko-KR" altLang="en-US" sz="1600" dirty="0">
                <a:cs typeface="Calibri" panose="020F0502020204030204" pitchFamily="34" charset="0"/>
              </a:rPr>
              <a:t>일사량은 평균보다 조금 높다</a:t>
            </a:r>
            <a:r>
              <a:rPr lang="en-US" altLang="ko-KR" sz="1600" dirty="0">
                <a:cs typeface="Calibri" panose="020F0502020204030204" pitchFamily="34" charset="0"/>
              </a:rPr>
              <a:t>. </a:t>
            </a:r>
            <a:r>
              <a:rPr lang="ko-KR" altLang="en-US" sz="1600" dirty="0">
                <a:cs typeface="Calibri" panose="020F0502020204030204" pitchFamily="34" charset="0"/>
              </a:rPr>
              <a:t>즉 비가 오지 않고 어느 정도의 햇빛이 있었기 때문에 오존 농도가 가장 높았던 것으로 추정된다</a:t>
            </a:r>
            <a:r>
              <a:rPr lang="en-US" altLang="ko-KR" sz="1600" dirty="0">
                <a:cs typeface="Calibri" panose="020F0502020204030204" pitchFamily="34" charset="0"/>
              </a:rPr>
              <a:t>.</a:t>
            </a:r>
          </a:p>
          <a:p>
            <a:pPr marL="514350" indent="-5143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1600" dirty="0">
                <a:cs typeface="Calibri" panose="020F0502020204030204" pitchFamily="34" charset="0"/>
              </a:rPr>
              <a:t>그 외 위상에서는 </a:t>
            </a:r>
            <a:r>
              <a:rPr lang="en-US" altLang="ko-KR" sz="1600" dirty="0">
                <a:cs typeface="Calibri" panose="020F0502020204030204" pitchFamily="34" charset="0"/>
              </a:rPr>
              <a:t>MJO</a:t>
            </a:r>
            <a:r>
              <a:rPr lang="ko-KR" altLang="en-US" sz="1600" dirty="0">
                <a:cs typeface="Calibri" panose="020F0502020204030204" pitchFamily="34" charset="0"/>
              </a:rPr>
              <a:t>가 한반도 오존에 영향을 미친다는 유의한 결과를 얻지 못하였다</a:t>
            </a:r>
            <a:r>
              <a:rPr lang="en-US" altLang="ko-KR" sz="1600" dirty="0">
                <a:cs typeface="Calibri" panose="020F0502020204030204" pitchFamily="34" charset="0"/>
              </a:rPr>
              <a:t>. MJO</a:t>
            </a:r>
            <a:r>
              <a:rPr lang="ko-KR" altLang="en-US" sz="1600" dirty="0">
                <a:cs typeface="Calibri" panose="020F0502020204030204" pitchFamily="34" charset="0"/>
              </a:rPr>
              <a:t>가 강수량에 영향을 미친다는 기존의 연구가 있으나</a:t>
            </a:r>
            <a:r>
              <a:rPr lang="en-US" altLang="ko-KR" sz="1600" dirty="0">
                <a:cs typeface="Calibri" panose="020F0502020204030204" pitchFamily="34" charset="0"/>
              </a:rPr>
              <a:t>, </a:t>
            </a:r>
            <a:r>
              <a:rPr lang="ko-KR" altLang="en-US" sz="1600" dirty="0">
                <a:cs typeface="Calibri" panose="020F0502020204030204" pitchFamily="34" charset="0"/>
              </a:rPr>
              <a:t>오존 농도는 강수량 뿐만 아니라 일사량</a:t>
            </a:r>
            <a:r>
              <a:rPr lang="en-US" altLang="ko-KR" sz="1600" dirty="0">
                <a:cs typeface="Calibri" panose="020F0502020204030204" pitchFamily="34" charset="0"/>
              </a:rPr>
              <a:t>, </a:t>
            </a:r>
            <a:r>
              <a:rPr lang="ko-KR" altLang="en-US" sz="1600" dirty="0" err="1">
                <a:cs typeface="Calibri" panose="020F0502020204030204" pitchFamily="34" charset="0"/>
              </a:rPr>
              <a:t>전조물질</a:t>
            </a:r>
            <a:r>
              <a:rPr lang="en-US" altLang="ko-KR" sz="1600" dirty="0">
                <a:cs typeface="Calibri" panose="020F0502020204030204" pitchFamily="34" charset="0"/>
              </a:rPr>
              <a:t>, </a:t>
            </a:r>
            <a:r>
              <a:rPr lang="ko-KR" altLang="en-US" sz="1600" dirty="0">
                <a:cs typeface="Calibri" panose="020F0502020204030204" pitchFamily="34" charset="0"/>
              </a:rPr>
              <a:t>바람</a:t>
            </a:r>
            <a:r>
              <a:rPr lang="en-US" altLang="ko-KR" sz="1600" dirty="0">
                <a:cs typeface="Calibri" panose="020F0502020204030204" pitchFamily="34" charset="0"/>
              </a:rPr>
              <a:t>, </a:t>
            </a:r>
            <a:r>
              <a:rPr lang="ko-KR" altLang="en-US" sz="1600" dirty="0" err="1">
                <a:cs typeface="Calibri" panose="020F0502020204030204" pitchFamily="34" charset="0"/>
              </a:rPr>
              <a:t>대기안정성</a:t>
            </a:r>
            <a:r>
              <a:rPr lang="ko-KR" altLang="en-US" sz="1600" dirty="0">
                <a:cs typeface="Calibri" panose="020F0502020204030204" pitchFamily="34" charset="0"/>
              </a:rPr>
              <a:t> 등 다양한 요소에 의해 영향을 받기 때문에 </a:t>
            </a:r>
            <a:r>
              <a:rPr lang="en-US" altLang="ko-KR" sz="1600" dirty="0">
                <a:cs typeface="Calibri" panose="020F0502020204030204" pitchFamily="34" charset="0"/>
              </a:rPr>
              <a:t>MJO </a:t>
            </a:r>
            <a:r>
              <a:rPr lang="ko-KR" altLang="en-US" sz="1600" dirty="0">
                <a:cs typeface="Calibri" panose="020F0502020204030204" pitchFamily="34" charset="0"/>
              </a:rPr>
              <a:t>위상에 따른 오존 농도를 예측하기 위해선 조금 더 복합적인 요인을 고려해야 한다</a:t>
            </a:r>
            <a:r>
              <a:rPr lang="en-US" altLang="ko-KR" sz="1600" dirty="0">
                <a:cs typeface="Calibri" panose="020F050202020403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8908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532</Words>
  <Application>Microsoft Office PowerPoint</Application>
  <PresentationFormat>와이드스크린</PresentationFormat>
  <Paragraphs>57</Paragraphs>
  <Slides>10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Wingdings</vt:lpstr>
      <vt:lpstr>Malgun Gothic</vt:lpstr>
      <vt:lpstr>Calibri</vt:lpstr>
      <vt:lpstr>나눔스퀘어 ExtraBold</vt:lpstr>
      <vt:lpstr>Malgun Gothic</vt:lpstr>
      <vt:lpstr>나눔스퀘어 Bold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곽 태예</cp:lastModifiedBy>
  <cp:revision>59</cp:revision>
  <dcterms:created xsi:type="dcterms:W3CDTF">2017-05-29T09:12:16Z</dcterms:created>
  <dcterms:modified xsi:type="dcterms:W3CDTF">2020-06-18T15:57:51Z</dcterms:modified>
</cp:coreProperties>
</file>

<file path=docProps/thumbnail.jpeg>
</file>